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na V" userId="ef4e35fc5e16703b" providerId="LiveId" clId="{CA831CD6-B9B8-429B-8164-066F21068D0E}"/>
    <pc:docChg chg="modSld">
      <pc:chgData name="Alina V" userId="ef4e35fc5e16703b" providerId="LiveId" clId="{CA831CD6-B9B8-429B-8164-066F21068D0E}" dt="2023-05-10T13:28:57.568" v="1" actId="6549"/>
      <pc:docMkLst>
        <pc:docMk/>
      </pc:docMkLst>
      <pc:sldChg chg="modSp mod">
        <pc:chgData name="Alina V" userId="ef4e35fc5e16703b" providerId="LiveId" clId="{CA831CD6-B9B8-429B-8164-066F21068D0E}" dt="2023-05-10T13:28:57.568" v="1" actId="6549"/>
        <pc:sldMkLst>
          <pc:docMk/>
          <pc:sldMk cId="2619119145" sldId="256"/>
        </pc:sldMkLst>
        <pc:spChg chg="mod">
          <ac:chgData name="Alina V" userId="ef4e35fc5e16703b" providerId="LiveId" clId="{CA831CD6-B9B8-429B-8164-066F21068D0E}" dt="2023-05-10T13:28:57.568" v="1" actId="6549"/>
          <ac:spMkLst>
            <pc:docMk/>
            <pc:sldMk cId="2619119145" sldId="256"/>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297011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144008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35537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366411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66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3042385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1768429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1993447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181354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E77F8B-97D8-4D8B-94E2-07A535F3B021}"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398601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CE77F8B-97D8-4D8B-94E2-07A535F3B021}"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154108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CE77F8B-97D8-4D8B-94E2-07A535F3B021}" type="datetimeFigureOut">
              <a:rPr lang="en-US" smtClean="0"/>
              <a:t>5/10/2023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394118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CE77F8B-97D8-4D8B-94E2-07A535F3B021}" type="datetimeFigureOut">
              <a:rPr lang="en-US" smtClean="0"/>
              <a:t>5/10/2023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69310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77F8B-97D8-4D8B-94E2-07A535F3B021}" type="datetimeFigureOut">
              <a:rPr lang="en-US" smtClean="0"/>
              <a:t>5/10/2023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3398523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CE77F8B-97D8-4D8B-94E2-07A535F3B021}"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188476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CE77F8B-97D8-4D8B-94E2-07A535F3B021}"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5A5AD-C722-45F4-A75F-A667F14F6BA9}" type="slidenum">
              <a:rPr lang="en-US" smtClean="0"/>
              <a:t>‹#›</a:t>
            </a:fld>
            <a:endParaRPr lang="en-US"/>
          </a:p>
        </p:txBody>
      </p:sp>
    </p:spTree>
    <p:extLst>
      <p:ext uri="{BB962C8B-B14F-4D97-AF65-F5344CB8AC3E}">
        <p14:creationId xmlns:p14="http://schemas.microsoft.com/office/powerpoint/2010/main" val="388159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E77F8B-97D8-4D8B-94E2-07A535F3B021}" type="datetimeFigureOut">
              <a:rPr lang="en-US" smtClean="0"/>
              <a:t>5/10/2023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C5A5AD-C722-45F4-A75F-A667F14F6BA9}" type="slidenum">
              <a:rPr lang="en-US" smtClean="0"/>
              <a:t>‹#›</a:t>
            </a:fld>
            <a:endParaRPr lang="en-US"/>
          </a:p>
        </p:txBody>
      </p:sp>
    </p:spTree>
    <p:extLst>
      <p:ext uri="{BB962C8B-B14F-4D97-AF65-F5344CB8AC3E}">
        <p14:creationId xmlns:p14="http://schemas.microsoft.com/office/powerpoint/2010/main" val="4292483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6904" y="1"/>
            <a:ext cx="10086584" cy="1065262"/>
          </a:xfrm>
          <a:solidFill>
            <a:schemeClr val="accent1">
              <a:lumMod val="20000"/>
              <a:lumOff val="80000"/>
            </a:schemeClr>
          </a:solidFill>
        </p:spPr>
        <p:txBody>
          <a:bodyPr/>
          <a:lstStyle/>
          <a:p>
            <a:pPr algn="ctr"/>
            <a:r>
              <a:rPr lang="uk-UA" sz="1600" b="1" dirty="0">
                <a:latin typeface="Arial Black" panose="020B0A04020102020204" pitchFamily="34" charset="0"/>
              </a:rPr>
              <a:t/>
            </a:r>
            <a:br>
              <a:rPr lang="uk-UA" sz="1600" b="1" dirty="0">
                <a:latin typeface="Arial Black" panose="020B0A04020102020204" pitchFamily="34" charset="0"/>
              </a:rPr>
            </a:br>
            <a:r>
              <a:rPr lang="uk-UA" sz="1600" b="1" dirty="0">
                <a:latin typeface="Arial Black" panose="020B0A04020102020204" pitchFamily="34" charset="0"/>
              </a:rPr>
              <a:t/>
            </a:r>
            <a:br>
              <a:rPr lang="uk-UA" sz="1600" b="1" dirty="0">
                <a:latin typeface="Arial Black" panose="020B0A04020102020204" pitchFamily="34" charset="0"/>
              </a:rPr>
            </a:br>
            <a:r>
              <a:rPr lang="uk-UA" sz="1600" b="1" dirty="0">
                <a:latin typeface="Arial Black" panose="020B0A04020102020204" pitchFamily="34" charset="0"/>
              </a:rPr>
              <a:t/>
            </a:r>
            <a:br>
              <a:rPr lang="uk-UA" sz="1600" b="1" dirty="0">
                <a:latin typeface="Arial Black" panose="020B0A04020102020204" pitchFamily="34" charset="0"/>
              </a:rPr>
            </a:br>
            <a:r>
              <a:rPr lang="uk-UA" sz="1600" b="1" dirty="0">
                <a:latin typeface="Arial Black" panose="020B0A04020102020204" pitchFamily="34" charset="0"/>
              </a:rPr>
              <a:t/>
            </a:r>
            <a:br>
              <a:rPr lang="uk-UA" sz="1600" b="1" dirty="0">
                <a:latin typeface="Arial Black" panose="020B0A04020102020204" pitchFamily="34" charset="0"/>
              </a:rPr>
            </a:br>
            <a:r>
              <a:rPr lang="uk-UA" sz="1600" b="1" dirty="0">
                <a:latin typeface="Arial Black" panose="020B0A04020102020204" pitchFamily="34" charset="0"/>
              </a:rPr>
              <a:t/>
            </a:r>
            <a:br>
              <a:rPr lang="uk-UA" sz="1600" b="1" dirty="0">
                <a:latin typeface="Arial Black" panose="020B0A04020102020204" pitchFamily="34" charset="0"/>
              </a:rPr>
            </a:br>
            <a:r>
              <a:rPr lang="uk-UA" sz="1600" b="1" dirty="0">
                <a:latin typeface="Arial Black" panose="020B0A04020102020204" pitchFamily="34" charset="0"/>
              </a:rPr>
              <a:t/>
            </a:r>
            <a:br>
              <a:rPr lang="uk-UA" sz="1600" b="1" dirty="0">
                <a:latin typeface="Arial Black" panose="020B0A04020102020204" pitchFamily="34" charset="0"/>
              </a:rPr>
            </a:br>
            <a:r>
              <a:rPr lang="uk-UA" sz="1600" b="1" dirty="0">
                <a:latin typeface="Arial Black" panose="020B0A04020102020204" pitchFamily="34" charset="0"/>
              </a:rPr>
              <a:t/>
            </a:r>
            <a:br>
              <a:rPr lang="uk-UA" sz="1600" b="1" dirty="0">
                <a:latin typeface="Arial Black" panose="020B0A04020102020204" pitchFamily="34" charset="0"/>
              </a:rPr>
            </a:br>
            <a:r>
              <a:rPr lang="uk-UA" sz="1600" b="1" dirty="0">
                <a:latin typeface="Arial Black" panose="020B0A04020102020204" pitchFamily="34" charset="0"/>
              </a:rPr>
              <a:t/>
            </a:r>
            <a:br>
              <a:rPr lang="uk-UA" sz="1600" b="1" dirty="0">
                <a:latin typeface="Arial Black" panose="020B0A04020102020204" pitchFamily="34" charset="0"/>
              </a:rPr>
            </a:br>
            <a:r>
              <a:rPr lang="uk-UA" sz="1600" b="1" dirty="0">
                <a:latin typeface="Arial Black" panose="020B0A04020102020204" pitchFamily="34" charset="0"/>
              </a:rPr>
              <a:t/>
            </a:r>
            <a:br>
              <a:rPr lang="uk-UA" sz="1600" b="1" dirty="0">
                <a:latin typeface="Arial Black" panose="020B0A04020102020204" pitchFamily="34" charset="0"/>
              </a:rPr>
            </a:br>
            <a:r>
              <a:rPr lang="en-US" sz="4800" dirty="0"/>
              <a:t/>
            </a:r>
            <a:br>
              <a:rPr lang="en-US" sz="4800" dirty="0"/>
            </a:br>
            <a:r>
              <a:rPr lang="en-US" sz="4800" dirty="0"/>
              <a:t/>
            </a:r>
            <a:br>
              <a:rPr lang="en-US" sz="4800" dirty="0"/>
            </a:br>
            <a:r>
              <a:rPr lang="uk-UA" sz="4800" dirty="0"/>
              <a:t/>
            </a:r>
            <a:br>
              <a:rPr lang="uk-UA" sz="4800" dirty="0"/>
            </a:br>
            <a:r>
              <a:rPr lang="uk-UA" sz="4800" dirty="0"/>
              <a:t/>
            </a:r>
            <a:br>
              <a:rPr lang="uk-UA" sz="4800" dirty="0"/>
            </a:br>
            <a:r>
              <a:rPr lang="uk-UA" sz="1600" b="1" dirty="0">
                <a:solidFill>
                  <a:schemeClr val="tx1"/>
                </a:solidFill>
                <a:latin typeface="Times New Roman" panose="02020603050405020304" pitchFamily="18" charset="0"/>
                <a:cs typeface="Times New Roman" panose="02020603050405020304" pitchFamily="18" charset="0"/>
              </a:rPr>
              <a:t>АНАЛІЗ ОБІЗНАНОСТІ ФАРМАЦЕВТИЧНИХ ПРАЦІВНИКІВ ЩОДО ЗАПОБІГАННЯ ОБІГУ ФАЛЬСИФІКОВАНИХ ЛІКАРСЬКИХ ЗАСОБІВ </a:t>
            </a:r>
            <a:r>
              <a:rPr lang="en-US" sz="1400" dirty="0">
                <a:solidFill>
                  <a:schemeClr val="tx1"/>
                </a:solidFill>
                <a:latin typeface="Times New Roman" panose="02020603050405020304" pitchFamily="18" charset="0"/>
                <a:cs typeface="Times New Roman" panose="02020603050405020304" pitchFamily="18" charset="0"/>
              </a:rPr>
              <a:t/>
            </a:r>
            <a:br>
              <a:rPr lang="en-US" sz="1400" dirty="0">
                <a:solidFill>
                  <a:schemeClr val="tx1"/>
                </a:solidFill>
                <a:latin typeface="Times New Roman" panose="02020603050405020304" pitchFamily="18" charset="0"/>
                <a:cs typeface="Times New Roman" panose="02020603050405020304" pitchFamily="18" charset="0"/>
              </a:rPr>
            </a:br>
            <a:r>
              <a:rPr lang="uk-UA" sz="1400" dirty="0">
                <a:solidFill>
                  <a:schemeClr val="tx1"/>
                </a:solidFill>
                <a:latin typeface="Times New Roman" panose="02020603050405020304" pitchFamily="18" charset="0"/>
                <a:cs typeface="Times New Roman" panose="02020603050405020304" pitchFamily="18" charset="0"/>
              </a:rPr>
              <a:t>Пилюга Л. В., Макаренко А. Р.</a:t>
            </a:r>
            <a:r>
              <a:rPr lang="en-US" sz="1400" dirty="0">
                <a:solidFill>
                  <a:schemeClr val="tx1"/>
                </a:solidFill>
                <a:latin typeface="Times New Roman" panose="02020603050405020304" pitchFamily="18" charset="0"/>
                <a:cs typeface="Times New Roman" panose="02020603050405020304" pitchFamily="18" charset="0"/>
              </a:rPr>
              <a:t/>
            </a:r>
            <a:br>
              <a:rPr lang="en-US" sz="1400" dirty="0">
                <a:solidFill>
                  <a:schemeClr val="tx1"/>
                </a:solidFill>
                <a:latin typeface="Times New Roman" panose="02020603050405020304" pitchFamily="18" charset="0"/>
                <a:cs typeface="Times New Roman" panose="02020603050405020304" pitchFamily="18" charset="0"/>
              </a:rPr>
            </a:br>
            <a:r>
              <a:rPr lang="uk-UA" sz="1400" dirty="0">
                <a:solidFill>
                  <a:schemeClr val="tx1"/>
                </a:solidFill>
                <a:latin typeface="Times New Roman" panose="02020603050405020304" pitchFamily="18" charset="0"/>
                <a:cs typeface="Times New Roman" panose="02020603050405020304" pitchFamily="18" charset="0"/>
              </a:rPr>
              <a:t>Національний фармацевтичний університет, м. Харків, Україна</a:t>
            </a:r>
            <a:endParaRPr lang="en-US" sz="1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en-US"/>
          </a:p>
        </p:txBody>
      </p:sp>
      <p:pic>
        <p:nvPicPr>
          <p:cNvPr id="4" name="Рисунок 3"/>
          <p:cNvPicPr>
            <a:picLocks noChangeAspect="1"/>
          </p:cNvPicPr>
          <p:nvPr/>
        </p:nvPicPr>
        <p:blipFill>
          <a:blip r:embed="rId2"/>
          <a:stretch>
            <a:fillRect/>
          </a:stretch>
        </p:blipFill>
        <p:spPr>
          <a:xfrm>
            <a:off x="8768" y="1"/>
            <a:ext cx="1079368" cy="1081826"/>
          </a:xfrm>
          <a:prstGeom prst="rect">
            <a:avLst/>
          </a:prstGeom>
        </p:spPr>
      </p:pic>
      <p:sp>
        <p:nvSpPr>
          <p:cNvPr id="6" name="Прямоугольник 5"/>
          <p:cNvSpPr/>
          <p:nvPr/>
        </p:nvSpPr>
        <p:spPr>
          <a:xfrm>
            <a:off x="0" y="1062964"/>
            <a:ext cx="6372982" cy="578737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400" b="1" dirty="0">
                <a:solidFill>
                  <a:schemeClr val="tx1"/>
                </a:solidFill>
                <a:latin typeface="Times New Roman" panose="02020603050405020304" pitchFamily="18" charset="0"/>
                <a:cs typeface="Times New Roman" panose="02020603050405020304" pitchFamily="18" charset="0"/>
              </a:rPr>
              <a:t>ВСТУП. </a:t>
            </a:r>
            <a:r>
              <a:rPr lang="uk-UA" sz="1400" dirty="0">
                <a:solidFill>
                  <a:schemeClr val="tx1"/>
                </a:solidFill>
                <a:latin typeface="Times New Roman" panose="02020603050405020304" pitchFamily="18" charset="0"/>
                <a:cs typeface="Times New Roman" panose="02020603050405020304" pitchFamily="18" charset="0"/>
              </a:rPr>
              <a:t>Загальною концепцією фармацевтичного сектору охорони здоров’я України є забезпечення якості лікарських засобів, які становлять групу товарів народного споживання, що надає їм особливого соціального значення. Обіг ліків становить основу соціально-економічних передумов появи такого негативного, деструктивного явища національної економіки, як ринок фальсифікованих лікарських засобів.</a:t>
            </a:r>
          </a:p>
          <a:p>
            <a:pPr algn="just"/>
            <a:r>
              <a:rPr lang="uk-UA" sz="1400" b="1" dirty="0">
                <a:solidFill>
                  <a:schemeClr val="tx1"/>
                </a:solidFill>
                <a:latin typeface="Times New Roman" panose="02020603050405020304" pitchFamily="18" charset="0"/>
                <a:cs typeface="Times New Roman" panose="02020603050405020304" pitchFamily="18" charset="0"/>
              </a:rPr>
              <a:t>МЕТА.</a:t>
            </a:r>
            <a:r>
              <a:rPr lang="uk-UA" sz="1400" dirty="0">
                <a:solidFill>
                  <a:schemeClr val="tx1"/>
                </a:solidFill>
                <a:latin typeface="Times New Roman" panose="02020603050405020304" pitchFamily="18" charset="0"/>
                <a:cs typeface="Times New Roman" panose="02020603050405020304" pitchFamily="18" charset="0"/>
              </a:rPr>
              <a:t> Проведення аналізу обізнаності фармацевтів щодо запобігання обігу фальсифікованих лікарських засобів (</a:t>
            </a:r>
            <a:r>
              <a:rPr lang="uk-UA" sz="1400" dirty="0" err="1">
                <a:solidFill>
                  <a:schemeClr val="tx1"/>
                </a:solidFill>
                <a:latin typeface="Times New Roman" panose="02020603050405020304" pitchFamily="18" charset="0"/>
                <a:cs typeface="Times New Roman" panose="02020603050405020304" pitchFamily="18" charset="0"/>
              </a:rPr>
              <a:t>ФЛЗ</a:t>
            </a:r>
            <a:r>
              <a:rPr lang="uk-UA" sz="1400" dirty="0">
                <a:solidFill>
                  <a:schemeClr val="tx1"/>
                </a:solidFill>
                <a:latin typeface="Times New Roman" panose="02020603050405020304" pitchFamily="18" charset="0"/>
                <a:cs typeface="Times New Roman" panose="02020603050405020304" pitchFamily="18" charset="0"/>
              </a:rPr>
              <a:t>).</a:t>
            </a:r>
            <a:endParaRPr lang="en-US" sz="1400" dirty="0">
              <a:solidFill>
                <a:schemeClr val="tx1"/>
              </a:solidFill>
              <a:latin typeface="Times New Roman" panose="02020603050405020304" pitchFamily="18" charset="0"/>
              <a:cs typeface="Times New Roman" panose="02020603050405020304" pitchFamily="18" charset="0"/>
            </a:endParaRPr>
          </a:p>
          <a:p>
            <a:pPr algn="just"/>
            <a:r>
              <a:rPr lang="uk-UA" sz="1400" b="1" dirty="0">
                <a:solidFill>
                  <a:schemeClr val="tx1"/>
                </a:solidFill>
                <a:latin typeface="Times New Roman" panose="02020603050405020304" pitchFamily="18" charset="0"/>
                <a:cs typeface="Times New Roman" panose="02020603050405020304" pitchFamily="18" charset="0"/>
              </a:rPr>
              <a:t>МАТЕРІАЛИ ТА МЕТОДИ. </a:t>
            </a:r>
            <a:r>
              <a:rPr lang="uk-UA" sz="1400" dirty="0">
                <a:solidFill>
                  <a:schemeClr val="tx1"/>
                </a:solidFill>
                <a:latin typeface="Times New Roman" panose="02020603050405020304" pitchFamily="18" charset="0"/>
                <a:cs typeface="Times New Roman" panose="02020603050405020304" pitchFamily="18" charset="0"/>
              </a:rPr>
              <a:t>Використовувалися  методи літературного аналізу та соціологічні методи дослідження. Матеріалами дослідження стали вітчизняна та закордонна нормативно-правова база законодавчих і директивних документів ВООЗ, результати анкетування фармацевтів.</a:t>
            </a:r>
            <a:endParaRPr lang="uk-UA" sz="1400" b="1" dirty="0">
              <a:solidFill>
                <a:schemeClr val="tx1"/>
              </a:solidFill>
              <a:latin typeface="Times New Roman" panose="02020603050405020304" pitchFamily="18" charset="0"/>
              <a:cs typeface="Times New Roman" panose="02020603050405020304" pitchFamily="18" charset="0"/>
            </a:endParaRPr>
          </a:p>
          <a:p>
            <a:pPr algn="just"/>
            <a:r>
              <a:rPr lang="uk-UA" sz="1400" b="1" dirty="0">
                <a:solidFill>
                  <a:schemeClr val="tx1"/>
                </a:solidFill>
                <a:latin typeface="Times New Roman" panose="02020603050405020304" pitchFamily="18" charset="0"/>
                <a:cs typeface="Times New Roman" panose="02020603050405020304" pitchFamily="18" charset="0"/>
              </a:rPr>
              <a:t>РЕЗУЛЬТАТИ. </a:t>
            </a:r>
            <a:r>
              <a:rPr lang="uk-UA" sz="1400" dirty="0" smtClean="0">
                <a:solidFill>
                  <a:schemeClr val="tx1"/>
                </a:solidFill>
                <a:latin typeface="Times New Roman" panose="02020603050405020304" pitchFamily="18" charset="0"/>
                <a:cs typeface="Times New Roman" panose="02020603050405020304" pitchFamily="18" charset="0"/>
              </a:rPr>
              <a:t>За</a:t>
            </a:r>
            <a:r>
              <a:rPr lang="uk-UA" sz="1400" b="1" dirty="0" smtClean="0">
                <a:solidFill>
                  <a:schemeClr val="tx1"/>
                </a:solidFill>
                <a:latin typeface="Times New Roman" panose="02020603050405020304" pitchFamily="18" charset="0"/>
                <a:cs typeface="Times New Roman" panose="02020603050405020304" pitchFamily="18" charset="0"/>
              </a:rPr>
              <a:t> </a:t>
            </a:r>
            <a:r>
              <a:rPr lang="uk-UA" sz="1400" dirty="0" smtClean="0">
                <a:solidFill>
                  <a:schemeClr val="tx1"/>
                </a:solidFill>
                <a:latin typeface="Times New Roman" panose="02020603050405020304" pitchFamily="18" charset="0"/>
                <a:cs typeface="Times New Roman" panose="02020603050405020304" pitchFamily="18" charset="0"/>
              </a:rPr>
              <a:t>р</a:t>
            </a:r>
            <a:r>
              <a:rPr lang="uk-UA" sz="1400" dirty="0" smtClean="0">
                <a:solidFill>
                  <a:schemeClr val="tx1"/>
                </a:solidFill>
                <a:latin typeface="Times New Roman" panose="02020603050405020304" pitchFamily="18" charset="0"/>
                <a:cs typeface="Times New Roman" panose="02020603050405020304" pitchFamily="18" charset="0"/>
              </a:rPr>
              <a:t>езультатами обробки даних проведеного анкетування, у кількості  60, </a:t>
            </a:r>
            <a:r>
              <a:rPr lang="uk-UA" sz="1400" dirty="0" smtClean="0">
                <a:solidFill>
                  <a:schemeClr val="tx1"/>
                </a:solidFill>
                <a:latin typeface="Times New Roman" panose="02020603050405020304" pitchFamily="18" charset="0"/>
                <a:cs typeface="Times New Roman" panose="02020603050405020304" pitchFamily="18" charset="0"/>
              </a:rPr>
              <a:t>які було надано фармацевтичним працівникам </a:t>
            </a:r>
            <a:r>
              <a:rPr lang="uk-UA" sz="1400" dirty="0" smtClean="0">
                <a:solidFill>
                  <a:schemeClr val="tx1"/>
                </a:solidFill>
                <a:latin typeface="Times New Roman" panose="02020603050405020304" pitchFamily="18" charset="0"/>
                <a:cs typeface="Times New Roman" panose="02020603050405020304" pitchFamily="18" charset="0"/>
              </a:rPr>
              <a:t>встановлено, </a:t>
            </a:r>
            <a:r>
              <a:rPr lang="uk-UA" sz="1400" dirty="0">
                <a:solidFill>
                  <a:schemeClr val="tx1"/>
                </a:solidFill>
                <a:latin typeface="Times New Roman" panose="02020603050405020304" pitchFamily="18" charset="0"/>
                <a:cs typeface="Times New Roman" panose="02020603050405020304" pitchFamily="18" charset="0"/>
              </a:rPr>
              <a:t>що 95% респондентів мають повну інформованість щодо ст. 321 – 1 Кримінального кодексу України «Фальсифікація лікарських засобів або обіг фальсифікованих лікарських засобів», з них 91% на запитання «Чи мали Ви безпосередній контакт з ФЛЗ під час прийому товару або його реалізації» відповіли «Ні, такої практики не було». </a:t>
            </a:r>
          </a:p>
          <a:p>
            <a:pPr algn="just"/>
            <a:r>
              <a:rPr lang="uk-UA" sz="1400" dirty="0">
                <a:solidFill>
                  <a:schemeClr val="tx1"/>
                </a:solidFill>
                <a:latin typeface="Times New Roman" panose="02020603050405020304" pitchFamily="18" charset="0"/>
                <a:cs typeface="Times New Roman" panose="02020603050405020304" pitchFamily="18" charset="0"/>
              </a:rPr>
              <a:t> </a:t>
            </a:r>
            <a:r>
              <a:rPr lang="uk-UA" sz="1400" dirty="0" smtClean="0">
                <a:solidFill>
                  <a:schemeClr val="tx1"/>
                </a:solidFill>
                <a:latin typeface="Times New Roman" panose="02020603050405020304" pitchFamily="18" charset="0"/>
                <a:cs typeface="Times New Roman" panose="02020603050405020304" pitchFamily="18" charset="0"/>
              </a:rPr>
              <a:t>     До </a:t>
            </a:r>
            <a:r>
              <a:rPr lang="uk-UA" sz="1400" dirty="0">
                <a:solidFill>
                  <a:schemeClr val="tx1"/>
                </a:solidFill>
                <a:latin typeface="Times New Roman" panose="02020603050405020304" pitchFamily="18" charset="0"/>
                <a:cs typeface="Times New Roman" panose="02020603050405020304" pitchFamily="18" charset="0"/>
              </a:rPr>
              <a:t>основних «мотивуючих» факторів обігу ФЛЗ 92% респондентів віднесли стабільно високий попит на ЛЗ та їх значну комерційну привабливість для фальсифікації; доступність до високопродуктивного обладнання й до сучасних фармацевтичних технологій, що спричиняє високий рівень імітації ЛЗ - визнають 50% респондентів, а думку щодо безкарності фальсифікаторів, як результат часткового доведення судових справ до </a:t>
            </a:r>
            <a:r>
              <a:rPr lang="uk-UA" sz="1400" dirty="0" err="1">
                <a:solidFill>
                  <a:schemeClr val="tx1"/>
                </a:solidFill>
                <a:latin typeface="Times New Roman" panose="02020603050405020304" pitchFamily="18" charset="0"/>
                <a:cs typeface="Times New Roman" panose="02020603050405020304" pitchFamily="18" charset="0"/>
              </a:rPr>
              <a:t>вироку</a:t>
            </a:r>
            <a:r>
              <a:rPr lang="uk-UA" sz="1400" dirty="0">
                <a:solidFill>
                  <a:schemeClr val="tx1"/>
                </a:solidFill>
                <a:latin typeface="Times New Roman" panose="02020603050405020304" pitchFamily="18" charset="0"/>
                <a:cs typeface="Times New Roman" panose="02020603050405020304" pitchFamily="18" charset="0"/>
              </a:rPr>
              <a:t> зі ст. 321 – 1 ККУ назвали 30% респондентів. </a:t>
            </a: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381750" y="1062964"/>
            <a:ext cx="5810250" cy="579503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uk-UA" sz="1400" dirty="0">
                <a:solidFill>
                  <a:schemeClr val="tx1"/>
                </a:solidFill>
                <a:latin typeface="Times New Roman" panose="02020603050405020304" pitchFamily="18" charset="0"/>
                <a:cs typeface="Times New Roman" panose="02020603050405020304" pitchFamily="18" charset="0"/>
              </a:rPr>
              <a:t>Позитивним є той факт, що тільки 4 респондента вважають, що на сьогодні обіг </a:t>
            </a:r>
            <a:r>
              <a:rPr lang="uk-UA" sz="1400" dirty="0" err="1">
                <a:solidFill>
                  <a:schemeClr val="tx1"/>
                </a:solidFill>
                <a:latin typeface="Times New Roman" panose="02020603050405020304" pitchFamily="18" charset="0"/>
                <a:cs typeface="Times New Roman" panose="02020603050405020304" pitchFamily="18" charset="0"/>
              </a:rPr>
              <a:t>ФЛЗ</a:t>
            </a:r>
            <a:r>
              <a:rPr lang="uk-UA" sz="1400" dirty="0">
                <a:solidFill>
                  <a:schemeClr val="tx1"/>
                </a:solidFill>
                <a:latin typeface="Times New Roman" panose="02020603050405020304" pitchFamily="18" charset="0"/>
                <a:cs typeface="Times New Roman" panose="02020603050405020304" pitchFamily="18" charset="0"/>
              </a:rPr>
              <a:t> є результатом воєнного стану в країні. </a:t>
            </a:r>
          </a:p>
          <a:p>
            <a:pPr algn="just"/>
            <a:r>
              <a:rPr lang="uk-UA" sz="1400" dirty="0">
                <a:solidFill>
                  <a:schemeClr val="tx1"/>
                </a:solidFill>
                <a:latin typeface="Times New Roman" panose="02020603050405020304" pitchFamily="18" charset="0"/>
                <a:cs typeface="Times New Roman" panose="02020603050405020304" pitchFamily="18" charset="0"/>
              </a:rPr>
              <a:t>На наступному етапі, на основі пріоритетних завдань Концепції реалізації державної політики щодо запобігання фальсифікації лікарських засобів (очікувані строки реалізації 2019–2024 рр., затверджена розпорядженням Кабінету Міністрів України від 03.04.2019 р.), було сформовано блок питань, відповіді на які показали, що, в цілому респонденти сприймають з достатньо вагомим позитивом всі позиції Концепції щодо їх практичної реалізації: </a:t>
            </a:r>
          </a:p>
          <a:p>
            <a:pPr marL="285750" indent="-285750" algn="just">
              <a:buFont typeface="Arial" panose="020B0604020202020204" pitchFamily="34" charset="0"/>
              <a:buChar char="•"/>
            </a:pPr>
            <a:r>
              <a:rPr lang="uk-UA" sz="1400" dirty="0">
                <a:solidFill>
                  <a:schemeClr val="tx1"/>
                </a:solidFill>
                <a:latin typeface="Times New Roman" panose="02020603050405020304" pitchFamily="18" charset="0"/>
                <a:cs typeface="Times New Roman" panose="02020603050405020304" pitchFamily="18" charset="0"/>
              </a:rPr>
              <a:t>95% респондентів віддали свої голоси за такі положення Концепції як впровадження автоматизованої системи моніторингу обігу ЛЗ; </a:t>
            </a:r>
          </a:p>
          <a:p>
            <a:pPr marL="285750" indent="-285750" algn="just">
              <a:buFont typeface="Arial" panose="020B0604020202020204" pitchFamily="34" charset="0"/>
              <a:buChar char="•"/>
            </a:pPr>
            <a:r>
              <a:rPr lang="uk-UA" sz="1400" dirty="0">
                <a:solidFill>
                  <a:schemeClr val="tx1"/>
                </a:solidFill>
                <a:latin typeface="Times New Roman" panose="02020603050405020304" pitchFamily="18" charset="0"/>
                <a:cs typeface="Times New Roman" panose="02020603050405020304" pitchFamily="18" charset="0"/>
              </a:rPr>
              <a:t>98% - за впровадження пілотного проекту маркування контрольними (ідентифікаційними) знаками упаковок ЛЗ, згідно з переліком, визначеним МОЗ;</a:t>
            </a:r>
          </a:p>
          <a:p>
            <a:pPr marL="285750" indent="-285750" algn="just">
              <a:buFont typeface="Arial" panose="020B0604020202020204" pitchFamily="34" charset="0"/>
              <a:buChar char="•"/>
            </a:pPr>
            <a:r>
              <a:rPr lang="uk-UA" sz="1400" dirty="0">
                <a:solidFill>
                  <a:schemeClr val="tx1"/>
                </a:solidFill>
                <a:latin typeface="Times New Roman" panose="02020603050405020304" pitchFamily="18" charset="0"/>
                <a:cs typeface="Times New Roman" panose="02020603050405020304" pitchFamily="18" charset="0"/>
              </a:rPr>
              <a:t>100% вважають внесення необхідних змін до нормативно-правових актів, прийняття актів законодавства, необхідних для реалізації завдань даної Концепції основними її положеннями. </a:t>
            </a:r>
          </a:p>
          <a:p>
            <a:pPr algn="just"/>
            <a:r>
              <a:rPr lang="uk-UA" sz="1400" b="1" dirty="0">
                <a:solidFill>
                  <a:schemeClr val="tx1"/>
                </a:solidFill>
                <a:latin typeface="Times New Roman" panose="02020603050405020304" pitchFamily="18" charset="0"/>
                <a:cs typeface="Times New Roman" panose="02020603050405020304" pitchFamily="18" charset="0"/>
              </a:rPr>
              <a:t>ВИСНОВКИ.</a:t>
            </a:r>
            <a:r>
              <a:rPr lang="uk-UA" sz="1400" dirty="0">
                <a:latin typeface="Times New Roman" panose="02020603050405020304" pitchFamily="18" charset="0"/>
                <a:cs typeface="Times New Roman" panose="02020603050405020304" pitchFamily="18" charset="0"/>
              </a:rPr>
              <a:t> </a:t>
            </a:r>
            <a:r>
              <a:rPr lang="uk-UA" sz="1400" dirty="0">
                <a:solidFill>
                  <a:schemeClr val="tx1"/>
                </a:solidFill>
                <a:latin typeface="Times New Roman" panose="02020603050405020304" pitchFamily="18" charset="0"/>
                <a:cs typeface="Times New Roman" panose="02020603050405020304" pitchFamily="18" charset="0"/>
              </a:rPr>
              <a:t>Таким чином, проведене дослідження дає підставу зробити висновок, що фармацевти мають достатній рівень обізнаності основних завдань  Концепції реалізації державної політики щодо запобігання фальсифікації лікарських засобів, здійснення яких гарантуватиме суспільству якість ліків та права на охорону </a:t>
            </a:r>
            <a:r>
              <a:rPr lang="uk-UA" sz="1400">
                <a:solidFill>
                  <a:schemeClr val="tx1"/>
                </a:solidFill>
                <a:latin typeface="Times New Roman" panose="02020603050405020304" pitchFamily="18" charset="0"/>
                <a:cs typeface="Times New Roman" panose="02020603050405020304" pitchFamily="18" charset="0"/>
              </a:rPr>
              <a:t>здоров’я.</a:t>
            </a:r>
            <a:endParaRPr lang="en-US" sz="1400" dirty="0">
              <a:solidFill>
                <a:schemeClr val="tx1"/>
              </a:solidFill>
              <a:latin typeface="Times New Roman" panose="02020603050405020304" pitchFamily="18" charset="0"/>
              <a:cs typeface="Times New Roman" panose="02020603050405020304" pitchFamily="18" charset="0"/>
            </a:endParaRPr>
          </a:p>
        </p:txBody>
      </p:sp>
      <p:pic>
        <p:nvPicPr>
          <p:cNvPr id="10" name="Рисунок 9" descr="Зображення, що містить емблема, текст, коло, Торгова марка&#10;&#10;Автоматично згенерований опис">
            <a:extLst>
              <a:ext uri="{FF2B5EF4-FFF2-40B4-BE49-F238E27FC236}">
                <a16:creationId xmlns:a16="http://schemas.microsoft.com/office/drawing/2014/main" id="{C6F840CD-BB81-5D3B-C723-51C1ED4D7B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2256" y="7661"/>
            <a:ext cx="990976" cy="1055303"/>
          </a:xfrm>
          <a:prstGeom prst="rect">
            <a:avLst/>
          </a:prstGeom>
        </p:spPr>
      </p:pic>
    </p:spTree>
    <p:extLst>
      <p:ext uri="{BB962C8B-B14F-4D97-AF65-F5344CB8AC3E}">
        <p14:creationId xmlns:p14="http://schemas.microsoft.com/office/powerpoint/2010/main" val="261911914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TotalTime>
  <Words>438</Words>
  <Application>Microsoft Office PowerPoint</Application>
  <PresentationFormat>Широкоэкранный</PresentationFormat>
  <Paragraphs>12</Paragraphs>
  <Slides>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vt:i4>
      </vt:variant>
    </vt:vector>
  </HeadingPairs>
  <TitlesOfParts>
    <vt:vector size="7" baseType="lpstr">
      <vt:lpstr>Arial</vt:lpstr>
      <vt:lpstr>Arial Black</vt:lpstr>
      <vt:lpstr>Times New Roman</vt:lpstr>
      <vt:lpstr>Trebuchet MS</vt:lpstr>
      <vt:lpstr>Wingdings 3</vt:lpstr>
      <vt:lpstr>Аспект</vt:lpstr>
      <vt:lpstr>             АНАЛІЗ ОБІЗНАНОСТІ ФАРМАЦЕВТИЧНИХ ПРАЦІВНИКІВ ЩОДО ЗАПОБІГАННЯ ОБІГУ ФАЛЬСИФІКОВАНИХ ЛІКАРСЬКИХ ЗАСОБІВ  Пилюга Л. В., Макаренко А. Р. Національний фармацевтичний університет, м. Харків, Україна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АНАЛІЗ ОБІЗНАНОСТІ ФАРМАЦЕВТИЧНИХ ПРАЦІВНИКІВ ЩОДО ЗАПОБІГАННЯ ОБІГУ ФАЛЬСИФІКОВАНИХ ЛІКАРСЬКИХ ЗАСОБІВ  Пилюга Л. В., Макаренко А. Р. Національний фармацевтичний університет, м. Харків, Україна socpharm@nuph.edu.ua</dc:title>
  <dc:creator>Acer</dc:creator>
  <cp:lastModifiedBy>Acer</cp:lastModifiedBy>
  <cp:revision>10</cp:revision>
  <dcterms:created xsi:type="dcterms:W3CDTF">2023-05-07T15:48:43Z</dcterms:created>
  <dcterms:modified xsi:type="dcterms:W3CDTF">2023-05-10T17:12:47Z</dcterms:modified>
</cp:coreProperties>
</file>